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476" r:id="rId3"/>
    <p:sldId id="406" r:id="rId4"/>
    <p:sldId id="279" r:id="rId5"/>
    <p:sldId id="804" r:id="rId6"/>
    <p:sldId id="674" r:id="rId7"/>
    <p:sldId id="302" r:id="rId8"/>
    <p:sldId id="797" r:id="rId9"/>
    <p:sldId id="808" r:id="rId10"/>
    <p:sldId id="688" r:id="rId11"/>
    <p:sldId id="787" r:id="rId12"/>
    <p:sldId id="807" r:id="rId13"/>
    <p:sldId id="750" r:id="rId14"/>
    <p:sldId id="791" r:id="rId15"/>
    <p:sldId id="802" r:id="rId16"/>
    <p:sldId id="779" r:id="rId17"/>
    <p:sldId id="803" r:id="rId18"/>
    <p:sldId id="798" r:id="rId19"/>
    <p:sldId id="722" r:id="rId20"/>
    <p:sldId id="751" r:id="rId21"/>
    <p:sldId id="800" r:id="rId22"/>
    <p:sldId id="801" r:id="rId23"/>
    <p:sldId id="672" r:id="rId24"/>
    <p:sldId id="810" r:id="rId25"/>
    <p:sldId id="687" r:id="rId26"/>
    <p:sldId id="492" r:id="rId27"/>
    <p:sldId id="546" r:id="rId28"/>
    <p:sldId id="806" r:id="rId29"/>
    <p:sldId id="805" r:id="rId30"/>
    <p:sldId id="767" r:id="rId31"/>
    <p:sldId id="600" r:id="rId32"/>
    <p:sldId id="788" r:id="rId33"/>
    <p:sldId id="784" r:id="rId34"/>
    <p:sldId id="785" r:id="rId35"/>
    <p:sldId id="799" r:id="rId36"/>
    <p:sldId id="781" r:id="rId37"/>
    <p:sldId id="726" r:id="rId38"/>
    <p:sldId id="777" r:id="rId39"/>
    <p:sldId id="775" r:id="rId40"/>
    <p:sldId id="789" r:id="rId41"/>
    <p:sldId id="776" r:id="rId42"/>
    <p:sldId id="80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82455" autoAdjust="0"/>
  </p:normalViewPr>
  <p:slideViewPr>
    <p:cSldViewPr snapToGrid="0" showGuides="1">
      <p:cViewPr>
        <p:scale>
          <a:sx n="124" d="100"/>
          <a:sy n="124" d="100"/>
        </p:scale>
        <p:origin x="2064" y="4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79301-E644-6169-904F-A00833679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C7A59-2145-681A-E9E5-C11E32DDC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20C0-470B-D89B-B9DB-563027109A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exhaustion_genes</a:t>
            </a:r>
            <a:r>
              <a:rPr lang="en-US" dirty="0">
                <a:solidFill>
                  <a:srgbClr val="0000FF"/>
                </a:solidFill>
                <a:effectLst/>
              </a:rPr>
              <a:t> </a:t>
            </a:r>
            <a:r>
              <a:rPr lang="en-US" dirty="0">
                <a:effectLst/>
              </a:rPr>
              <a:t>[1] "CD244" "SLAMF6" "TBX21" "PDCD1" "HAVCR2" "KLRG1" "TOX" "TCF1" "PD1" "CTLA4" "LAG3" "TIM3" [13] "TIGIT" "KIR3DL2" "KIR2DL3" "NKG2A" "EOMES" "HAVCR1" "CD160”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p:txBody>
      </p:sp>
      <p:sp>
        <p:nvSpPr>
          <p:cNvPr id="4" name="Slide Number Placeholder 3">
            <a:extLst>
              <a:ext uri="{FF2B5EF4-FFF2-40B4-BE49-F238E27FC236}">
                <a16:creationId xmlns:a16="http://schemas.microsoft.com/office/drawing/2014/main" id="{1BFB0D17-8B52-4B7C-F18E-295BC8979303}"/>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695753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enriched (</a:t>
            </a:r>
            <a:r>
              <a:rPr lang="en-US" dirty="0" err="1"/>
              <a:t>stringdb</a:t>
            </a:r>
            <a:r>
              <a:rPr lang="en-US" dirty="0"/>
              <a:t>) in peaks’ genes/promoters up in both CD127</a:t>
            </a:r>
            <a:r>
              <a:rPr lang="en-US" baseline="30000" dirty="0"/>
              <a:t>+</a:t>
            </a:r>
            <a:r>
              <a:rPr lang="en-US"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IL-10 also enriched (</a:t>
            </a:r>
            <a:r>
              <a:rPr lang="en-US" dirty="0" err="1"/>
              <a:t>stringdb</a:t>
            </a:r>
            <a:r>
              <a:rPr lang="en-US" dirty="0"/>
              <a:t>) but wasn’t convincing on VP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839875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position (at least relative to non-</a:t>
            </a:r>
            <a:r>
              <a:rPr lang="en-US" b="1" dirty="0" err="1"/>
              <a:t>exh</a:t>
            </a:r>
            <a:r>
              <a:rPr lang="en-US" b="1" dirty="0"/>
              <a:t> cells which comprise other parts of this UMAP)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68146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r>
              <a:rPr lang="en-US" dirty="0"/>
              <a:t>Plan: create fig E diagram and color by cell sort</a:t>
            </a:r>
          </a:p>
          <a:p>
            <a:endParaRPr lang="en-US" dirty="0"/>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75341-7322-26FB-DB42-EF9A61BF9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3CAE4-4E17-9243-9789-060385292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609ADE-95E8-FA30-6630-686EE09E3A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C209F02E-A47B-C7A7-1DC1-7309C0D00C4B}"/>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2390911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346757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477415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sz="1200" b="0" dirty="0">
                <a:effectLst/>
                <a:latin typeface="AdvPSA183"/>
              </a:rPr>
              <a:t>Not sure if TIM-1 (HAVCR1) is confirmed IR, TIM-3 is IR, so same family of TIMs, they do share at least 1 ligand (</a:t>
            </a:r>
            <a:r>
              <a:rPr lang="en-US" b="0" i="0" u="none" strike="noStrike" dirty="0">
                <a:solidFill>
                  <a:srgbClr val="212121"/>
                </a:solidFill>
                <a:effectLst/>
                <a:latin typeface="Cambria" panose="02040503050406030204" pitchFamily="18" charset="0"/>
              </a:rPr>
              <a:t>phosphatidyl  serine)</a:t>
            </a:r>
            <a:br>
              <a:rPr lang="en-US" sz="1200" b="0" dirty="0">
                <a:effectLst/>
                <a:latin typeface="AdvPSA183"/>
              </a:rPr>
            </a:br>
            <a:r>
              <a:rPr lang="en-US" sz="1200" b="0" dirty="0">
                <a:effectLst/>
                <a:latin typeface="AdvPSA183"/>
              </a:rPr>
              <a:t>TIM-3 marks terminal Tex, so that would be interesting/consistent with hypothesis (DP CD127- associating with better response), Slamf6 marks progenitor Tex and a peak near Slamf6 is also up in DP CD127- though…</a:t>
            </a:r>
          </a:p>
          <a:p>
            <a:pPr marL="0" indent="0">
              <a:buFont typeface="+mj-lt"/>
              <a:buNone/>
            </a:pPr>
            <a:endParaRPr lang="en-US" sz="1200" b="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AdvPSA183"/>
              </a:rPr>
              <a:t>Apparently, </a:t>
            </a:r>
            <a:r>
              <a:rPr lang="en-US" b="0" dirty="0">
                <a:solidFill>
                  <a:srgbClr val="569CD6"/>
                </a:solidFill>
                <a:effectLst/>
                <a:latin typeface="Menlo" panose="020B0609030804020204" pitchFamily="49" charset="0"/>
              </a:rPr>
              <a:t>TGF-</a:t>
            </a:r>
            <a:r>
              <a:rPr lang="el-GR" b="0" dirty="0">
                <a:solidFill>
                  <a:srgbClr val="569CD6"/>
                </a:solidFill>
                <a:effectLst/>
                <a:latin typeface="Menlo" panose="020B0609030804020204" pitchFamily="49" charset="0"/>
              </a:rPr>
              <a:t>β </a:t>
            </a:r>
            <a:r>
              <a:rPr lang="en-US" b="0" dirty="0">
                <a:solidFill>
                  <a:srgbClr val="569CD6"/>
                </a:solidFill>
                <a:effectLst/>
                <a:latin typeface="Menlo" panose="020B0609030804020204" pitchFamily="49" charset="0"/>
              </a:rPr>
              <a:t>signaling promotes IL-7R</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expression and CD8 differentiation</a:t>
            </a:r>
            <a:r>
              <a:rPr lang="en-US" sz="1200" b="0" dirty="0">
                <a:solidFill>
                  <a:srgbClr val="569CD6"/>
                </a:solidFill>
                <a:effectLst/>
                <a:latin typeface="AdvPSA183"/>
              </a:rPr>
              <a:t>, so this is consistent with that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Purine: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Fisher's Exact Test for Count Data data: </a:t>
            </a:r>
            <a:r>
              <a:rPr lang="en-US" dirty="0" err="1">
                <a:effectLst/>
              </a:rPr>
              <a:t>contingency_table</a:t>
            </a:r>
            <a:r>
              <a:rPr lang="en-US" dirty="0">
                <a:effectLst/>
              </a:rPr>
              <a:t> p-value = 0.002052 alternative hypothesis: true odds ratio is not equal to 1 95 percent confidence interval: 1.795848 485.359038 sample estimates: odds ratio 11.58634</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Same deal with normalized peak counts </a:t>
            </a:r>
            <a:r>
              <a:rPr lang="en-US" dirty="0" err="1">
                <a:effectLst/>
              </a:rPr>
              <a:t>pval</a:t>
            </a:r>
            <a:r>
              <a:rPr lang="en-US" dirty="0">
                <a:effectLst/>
              </a:rPr>
              <a:t> = 1</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Pearson's Chi-squared test with Yates' continuity correction data: </a:t>
            </a:r>
            <a:r>
              <a:rPr lang="en-US" dirty="0" err="1">
                <a:effectLst/>
              </a:rPr>
              <a:t>contingency_table</a:t>
            </a:r>
            <a:r>
              <a:rPr lang="en-US" dirty="0">
                <a:effectLst/>
              </a:rPr>
              <a:t> X-squared = 7.6498, </a:t>
            </a:r>
            <a:r>
              <a:rPr lang="en-US" dirty="0" err="1">
                <a:effectLst/>
              </a:rPr>
              <a:t>df</a:t>
            </a:r>
            <a:r>
              <a:rPr lang="en-US" dirty="0">
                <a:effectLst/>
              </a:rPr>
              <a:t> = 1, p-value = 0.005678</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effectLst/>
              </a:rPr>
              <a:t>Connecting purine to TCR: “</a:t>
            </a:r>
            <a:r>
              <a:rPr lang="en-US" b="0" i="0" u="none" strike="noStrike" dirty="0">
                <a:solidFill>
                  <a:srgbClr val="212121"/>
                </a:solidFill>
                <a:effectLst/>
                <a:latin typeface="Cambria" panose="02040503050406030204" pitchFamily="18" charset="0"/>
              </a:rPr>
              <a:t>ADA catalyzes the conversion of adenosine to inosine intracellularly, as part of the purine metabolism pathways, and extracellularly, where ADA can co-stimulate T-cell activation through its interaction with CD26 and enhance both IFN-gamma and TNF-alpha production”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212121"/>
                </a:solidFill>
                <a:effectLst/>
                <a:latin typeface="Cambria" panose="02040503050406030204" pitchFamily="18" charset="0"/>
              </a:rPr>
              <a:t>MAYBE purine metabolism links to DP CD127+s being more activated! And this being up in DN/non-exhausted is consistent too then I believe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a:t>
            </a:r>
            <a:r>
              <a:rPr lang="en-US" b="0" i="0" u="none" strike="noStrike" dirty="0">
                <a:solidFill>
                  <a:srgbClr val="333333"/>
                </a:solidFill>
                <a:effectLst/>
                <a:latin typeface="Georgia" panose="02040502050405020303" pitchFamily="18" charset="0"/>
              </a:rPr>
              <a:t>purine/thymidine enables rapid T cell expansion,”</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302361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Point 1:</a:t>
            </a:r>
          </a:p>
          <a:p>
            <a:pPr marL="914400" lvl="1" indent="-457200">
              <a:buFont typeface="+mj-lt"/>
              <a:buAutoNum type="alphaLcParenR"/>
            </a:pPr>
            <a:r>
              <a:rPr lang="en-US" sz="1200" dirty="0"/>
              <a:t>exhausted (TIGIT</a:t>
            </a:r>
            <a:r>
              <a:rPr lang="en-US" sz="1200" baseline="30000" dirty="0"/>
              <a:t>+</a:t>
            </a:r>
            <a:r>
              <a:rPr lang="en-US" sz="1200" dirty="0"/>
              <a:t>KLRG1</a:t>
            </a:r>
            <a:r>
              <a:rPr lang="en-US" sz="1200" baseline="30000" dirty="0"/>
              <a:t>+</a:t>
            </a:r>
            <a:r>
              <a:rPr lang="en-US" sz="1200" dirty="0"/>
              <a:t>, DP) vs. non-exhausted (not DP) CD127</a:t>
            </a:r>
            <a:r>
              <a:rPr lang="en-US" sz="1200" baseline="30000" dirty="0"/>
              <a:t>+</a:t>
            </a:r>
          </a:p>
          <a:p>
            <a:pPr marL="914400" lvl="1" indent="-457200">
              <a:buFont typeface="+mj-lt"/>
              <a:buAutoNum type="alphaLcParenR"/>
            </a:pPr>
            <a:r>
              <a:rPr lang="en-US" sz="1200" dirty="0"/>
              <a:t>DP heterogeneity</a:t>
            </a:r>
          </a:p>
          <a:p>
            <a:pPr marL="914400" lvl="1" indent="-457200">
              <a:buFont typeface="+mj-lt"/>
              <a:buAutoNum type="alphaLcParenR"/>
            </a:pPr>
            <a:r>
              <a:rPr lang="en-US" sz="1200" dirty="0"/>
              <a:t>DP vs. not DP (epigenetic changes related to exhaustion)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p:txBody>
      </p:sp>
      <p:sp>
        <p:nvSpPr>
          <p:cNvPr id="4" name="Slide Number Placeholder 3"/>
          <p:cNvSpPr>
            <a:spLocks noGrp="1"/>
          </p:cNvSpPr>
          <p:nvPr>
            <p:ph type="sldNum" sz="quarter" idx="5"/>
          </p:nvPr>
        </p:nvSpPr>
        <p:spPr/>
        <p:txBody>
          <a:bodyPr/>
          <a:lstStyle/>
          <a:p>
            <a:fld id="{A03C4731-0982-4A8F-90C9-EF2FE2FC46E3}" type="slidenum">
              <a:rPr lang="en-US" smtClean="0"/>
              <a:t>6</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7</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UMAP visualizations of bulk ATAC-seq data from sorted PBMCs from 10 recent onset T1D teplizumab-treated donors (6 responders, 4 non-responders). (left) UMAP with patient profiles colored by cell sort with donor and responder status regressed out. (right) UMAP with patient profiles colored by responder status with donor and cell sort regressed out</a:t>
            </a:r>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1294829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10/7/24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10/7/24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image" Target="../media/image31.emf"/><Relationship Id="rId9"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Better defining non-naïve CD8 subsets in teplizumab-treated T1D subjects using ATAC-seq: epigenetics &amp; mitochondrial variants</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5DBF-3C97-DD9A-FD4D-8E024C8FA2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5CE58B-A11F-D77D-5B12-0498DD29B2AA}"/>
              </a:ext>
            </a:extLst>
          </p:cNvPr>
          <p:cNvPicPr>
            <a:picLocks noChangeAspect="1"/>
          </p:cNvPicPr>
          <p:nvPr/>
        </p:nvPicPr>
        <p:blipFill>
          <a:blip r:embed="rId3"/>
          <a:stretch>
            <a:fillRect/>
          </a:stretch>
        </p:blipFill>
        <p:spPr>
          <a:xfrm>
            <a:off x="-2131" y="1739759"/>
            <a:ext cx="8558987" cy="4189399"/>
          </a:xfrm>
          <a:prstGeom prst="rect">
            <a:avLst/>
          </a:prstGeom>
        </p:spPr>
      </p:pic>
      <p:sp>
        <p:nvSpPr>
          <p:cNvPr id="2" name="Title 1">
            <a:extLst>
              <a:ext uri="{FF2B5EF4-FFF2-40B4-BE49-F238E27FC236}">
                <a16:creationId xmlns:a16="http://schemas.microsoft.com/office/drawing/2014/main" id="{DAF7CE02-990C-772D-6ADF-6FC5E226452F}"/>
              </a:ext>
            </a:extLst>
          </p:cNvPr>
          <p:cNvSpPr>
            <a:spLocks noGrp="1"/>
          </p:cNvSpPr>
          <p:nvPr>
            <p:ph type="title"/>
          </p:nvPr>
        </p:nvSpPr>
        <p:spPr>
          <a:xfrm>
            <a:off x="838200" y="593725"/>
            <a:ext cx="9878122" cy="1325563"/>
          </a:xfrm>
        </p:spPr>
        <p:txBody>
          <a:bodyPr>
            <a:normAutofit/>
          </a:bodyPr>
          <a:lstStyle/>
          <a:p>
            <a:r>
              <a:rPr lang="en-US" dirty="0"/>
              <a:t>Summary of accessibility differences between different sorts</a:t>
            </a:r>
          </a:p>
        </p:txBody>
      </p:sp>
      <p:sp>
        <p:nvSpPr>
          <p:cNvPr id="6" name="TextBox 5">
            <a:extLst>
              <a:ext uri="{FF2B5EF4-FFF2-40B4-BE49-F238E27FC236}">
                <a16:creationId xmlns:a16="http://schemas.microsoft.com/office/drawing/2014/main" id="{83604361-0E0D-5C7F-BB17-1D0AFCDF744A}"/>
              </a:ext>
            </a:extLst>
          </p:cNvPr>
          <p:cNvSpPr txBox="1"/>
          <p:nvPr/>
        </p:nvSpPr>
        <p:spPr>
          <a:xfrm>
            <a:off x="1253326" y="6457138"/>
            <a:ext cx="5844933" cy="369332"/>
          </a:xfrm>
          <a:prstGeom prst="rect">
            <a:avLst/>
          </a:prstGeom>
          <a:noFill/>
        </p:spPr>
        <p:txBody>
          <a:bodyPr wrap="none" rtlCol="0">
            <a:spAutoFit/>
          </a:bodyPr>
          <a:lstStyle/>
          <a:p>
            <a:r>
              <a:rPr lang="en-US" dirty="0"/>
              <a:t>Paired 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8" name="TextBox 7">
            <a:extLst>
              <a:ext uri="{FF2B5EF4-FFF2-40B4-BE49-F238E27FC236}">
                <a16:creationId xmlns:a16="http://schemas.microsoft.com/office/drawing/2014/main" id="{351DFA2C-742B-30B2-1EBB-43BAA4E7980F}"/>
              </a:ext>
            </a:extLst>
          </p:cNvPr>
          <p:cNvSpPr txBox="1"/>
          <p:nvPr/>
        </p:nvSpPr>
        <p:spPr>
          <a:xfrm>
            <a:off x="5192102" y="4439353"/>
            <a:ext cx="261610" cy="276999"/>
          </a:xfrm>
          <a:prstGeom prst="rect">
            <a:avLst/>
          </a:prstGeom>
          <a:noFill/>
        </p:spPr>
        <p:txBody>
          <a:bodyPr wrap="none" rtlCol="0">
            <a:spAutoFit/>
          </a:bodyPr>
          <a:lstStyle/>
          <a:p>
            <a:r>
              <a:rPr lang="en-US" sz="1200" dirty="0"/>
              <a:t>*</a:t>
            </a:r>
          </a:p>
        </p:txBody>
      </p:sp>
      <p:sp>
        <p:nvSpPr>
          <p:cNvPr id="9" name="TextBox 8">
            <a:extLst>
              <a:ext uri="{FF2B5EF4-FFF2-40B4-BE49-F238E27FC236}">
                <a16:creationId xmlns:a16="http://schemas.microsoft.com/office/drawing/2014/main" id="{B5DACF52-238F-E537-8893-9EAF51096818}"/>
              </a:ext>
            </a:extLst>
          </p:cNvPr>
          <p:cNvSpPr txBox="1"/>
          <p:nvPr/>
        </p:nvSpPr>
        <p:spPr>
          <a:xfrm>
            <a:off x="5085607" y="4271176"/>
            <a:ext cx="261610" cy="276999"/>
          </a:xfrm>
          <a:prstGeom prst="rect">
            <a:avLst/>
          </a:prstGeom>
          <a:noFill/>
        </p:spPr>
        <p:txBody>
          <a:bodyPr wrap="none" rtlCol="0">
            <a:spAutoFit/>
          </a:bodyPr>
          <a:lstStyle/>
          <a:p>
            <a:r>
              <a:rPr lang="en-US" sz="1200" dirty="0"/>
              <a:t>*</a:t>
            </a:r>
          </a:p>
        </p:txBody>
      </p:sp>
      <p:cxnSp>
        <p:nvCxnSpPr>
          <p:cNvPr id="11" name="Straight Connector 10">
            <a:extLst>
              <a:ext uri="{FF2B5EF4-FFF2-40B4-BE49-F238E27FC236}">
                <a16:creationId xmlns:a16="http://schemas.microsoft.com/office/drawing/2014/main" id="{3E0A475C-94D2-CFCE-D320-1C76DD98F8DC}"/>
              </a:ext>
            </a:extLst>
          </p:cNvPr>
          <p:cNvCxnSpPr>
            <a:cxnSpLocks/>
          </p:cNvCxnSpPr>
          <p:nvPr/>
        </p:nvCxnSpPr>
        <p:spPr>
          <a:xfrm>
            <a:off x="5206282" y="4480777"/>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EB509C-79A8-AE40-E424-A1D21E725BB6}"/>
              </a:ext>
            </a:extLst>
          </p:cNvPr>
          <p:cNvCxnSpPr>
            <a:cxnSpLocks/>
          </p:cNvCxnSpPr>
          <p:nvPr/>
        </p:nvCxnSpPr>
        <p:spPr>
          <a:xfrm>
            <a:off x="4985359" y="4324072"/>
            <a:ext cx="4540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DD0564-7AF1-8E0E-4665-C2F9E903FDFC}"/>
              </a:ext>
            </a:extLst>
          </p:cNvPr>
          <p:cNvPicPr>
            <a:picLocks noChangeAspect="1"/>
          </p:cNvPicPr>
          <p:nvPr/>
        </p:nvPicPr>
        <p:blipFill>
          <a:blip r:embed="rId4"/>
          <a:stretch>
            <a:fillRect/>
          </a:stretch>
        </p:blipFill>
        <p:spPr>
          <a:xfrm>
            <a:off x="8356178" y="1931077"/>
            <a:ext cx="3835821" cy="3771891"/>
          </a:xfrm>
          <a:prstGeom prst="rect">
            <a:avLst/>
          </a:prstGeom>
        </p:spPr>
      </p:pic>
      <p:sp>
        <p:nvSpPr>
          <p:cNvPr id="10" name="TextBox 9">
            <a:extLst>
              <a:ext uri="{FF2B5EF4-FFF2-40B4-BE49-F238E27FC236}">
                <a16:creationId xmlns:a16="http://schemas.microsoft.com/office/drawing/2014/main" id="{D3BA430C-2583-D835-E315-4AD30E7E82BE}"/>
              </a:ext>
            </a:extLst>
          </p:cNvPr>
          <p:cNvSpPr txBox="1"/>
          <p:nvPr/>
        </p:nvSpPr>
        <p:spPr>
          <a:xfrm>
            <a:off x="4431080" y="5817424"/>
            <a:ext cx="1721562" cy="461665"/>
          </a:xfrm>
          <a:prstGeom prst="rect">
            <a:avLst/>
          </a:prstGeom>
          <a:noFill/>
        </p:spPr>
        <p:txBody>
          <a:bodyPr wrap="none" rtlCol="0">
            <a:spAutoFit/>
          </a:bodyPr>
          <a:lstStyle/>
          <a:p>
            <a:r>
              <a:rPr lang="en-US" sz="1200" dirty="0"/>
              <a:t>Cytotoxicity gene set:</a:t>
            </a:r>
          </a:p>
          <a:p>
            <a:r>
              <a:rPr lang="en-US" sz="1200" dirty="0"/>
              <a:t>DN vs. any other sort = *</a:t>
            </a:r>
          </a:p>
        </p:txBody>
      </p:sp>
    </p:spTree>
    <p:extLst>
      <p:ext uri="{BB962C8B-B14F-4D97-AF65-F5344CB8AC3E}">
        <p14:creationId xmlns:p14="http://schemas.microsoft.com/office/powerpoint/2010/main" val="228139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rmAutofit fontScale="90000"/>
          </a:bodyPr>
          <a:lstStyle/>
          <a:p>
            <a:r>
              <a:rPr lang="en-US" dirty="0"/>
              <a:t>Haven’t found any gene set strongly differentially accessible between non-exhausted CD127</a:t>
            </a:r>
            <a:r>
              <a:rPr lang="en-US" baseline="30000" dirty="0"/>
              <a:t>+</a:t>
            </a:r>
            <a:r>
              <a:rPr lang="en-US" dirty="0"/>
              <a:t> and DP CD127</a:t>
            </a:r>
            <a:r>
              <a:rPr lang="en-US" baseline="30000" dirty="0"/>
              <a:t>+</a:t>
            </a:r>
          </a:p>
        </p:txBody>
      </p:sp>
      <p:pic>
        <p:nvPicPr>
          <p:cNvPr id="5" name="Picture 4">
            <a:extLst>
              <a:ext uri="{FF2B5EF4-FFF2-40B4-BE49-F238E27FC236}">
                <a16:creationId xmlns:a16="http://schemas.microsoft.com/office/drawing/2014/main" id="{08BF138A-B046-F585-6FC4-9CB0CF6BF0C4}"/>
              </a:ext>
            </a:extLst>
          </p:cNvPr>
          <p:cNvPicPr>
            <a:picLocks noChangeAspect="1"/>
          </p:cNvPicPr>
          <p:nvPr/>
        </p:nvPicPr>
        <p:blipFill>
          <a:blip r:embed="rId3"/>
          <a:stretch>
            <a:fillRect/>
          </a:stretch>
        </p:blipFill>
        <p:spPr>
          <a:xfrm>
            <a:off x="2128164" y="1516566"/>
            <a:ext cx="7452592" cy="5254690"/>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6349338" y="1548988"/>
            <a:ext cx="5298264" cy="5309012"/>
          </a:xfrm>
          <a:prstGeom prst="rect">
            <a:avLst/>
          </a:prstGeom>
        </p:spPr>
      </p:pic>
      <p:pic>
        <p:nvPicPr>
          <p:cNvPr id="3" name="Picture 2">
            <a:extLst>
              <a:ext uri="{FF2B5EF4-FFF2-40B4-BE49-F238E27FC236}">
                <a16:creationId xmlns:a16="http://schemas.microsoft.com/office/drawing/2014/main" id="{F39740B4-F959-CF64-96F9-41D1929B961D}"/>
              </a:ext>
            </a:extLst>
          </p:cNvPr>
          <p:cNvPicPr>
            <a:picLocks noChangeAspect="1"/>
          </p:cNvPicPr>
          <p:nvPr/>
        </p:nvPicPr>
        <p:blipFill>
          <a:blip r:embed="rId4"/>
          <a:stretch>
            <a:fillRect/>
          </a:stretch>
        </p:blipFill>
        <p:spPr>
          <a:xfrm>
            <a:off x="297731" y="1548989"/>
            <a:ext cx="5674935" cy="5309011"/>
          </a:xfrm>
          <a:prstGeom prst="rect">
            <a:avLst/>
          </a:prstGeom>
        </p:spPr>
      </p:pic>
    </p:spTree>
    <p:extLst>
      <p:ext uri="{BB962C8B-B14F-4D97-AF65-F5344CB8AC3E}">
        <p14:creationId xmlns:p14="http://schemas.microsoft.com/office/powerpoint/2010/main" val="3563646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Progenitor T</a:t>
            </a:r>
            <a:r>
              <a:rPr lang="en-US" baseline="-25000" dirty="0"/>
              <a:t>ex</a:t>
            </a:r>
            <a:r>
              <a:rPr lang="en-US" dirty="0"/>
              <a:t> gene set less accessible in DP CD57</a:t>
            </a:r>
            <a:r>
              <a:rPr lang="en-US" baseline="30000" dirty="0"/>
              <a:t>+</a:t>
            </a:r>
            <a:r>
              <a:rPr lang="en-US" dirty="0"/>
              <a:t>, terminal/effector T</a:t>
            </a:r>
            <a:r>
              <a:rPr lang="en-US" baseline="-25000" dirty="0"/>
              <a:t>ex</a:t>
            </a:r>
            <a:r>
              <a:rPr lang="en-US" dirty="0"/>
              <a:t> gene set more accessible in sorts later in hypothesized lineage path</a:t>
            </a:r>
          </a:p>
        </p:txBody>
      </p:sp>
      <p:pic>
        <p:nvPicPr>
          <p:cNvPr id="11" name="Picture 10">
            <a:extLst>
              <a:ext uri="{FF2B5EF4-FFF2-40B4-BE49-F238E27FC236}">
                <a16:creationId xmlns:a16="http://schemas.microsoft.com/office/drawing/2014/main" id="{6D310491-0041-74F4-1E2E-760B9A0D5008}"/>
              </a:ext>
            </a:extLst>
          </p:cNvPr>
          <p:cNvPicPr>
            <a:picLocks noChangeAspect="1"/>
          </p:cNvPicPr>
          <p:nvPr/>
        </p:nvPicPr>
        <p:blipFill>
          <a:blip r:embed="rId3"/>
          <a:stretch>
            <a:fillRect/>
          </a:stretch>
        </p:blipFill>
        <p:spPr>
          <a:xfrm>
            <a:off x="1125207" y="1690688"/>
            <a:ext cx="9941585" cy="5167312"/>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rmAutofit/>
          </a:bodyPr>
          <a:lstStyle/>
          <a:p>
            <a:r>
              <a:rPr lang="en-US" dirty="0"/>
              <a:t>Looking for complementary results in </a:t>
            </a:r>
            <a:r>
              <a:rPr lang="en-US" dirty="0" err="1"/>
              <a:t>RNAseq</a:t>
            </a:r>
            <a:r>
              <a:rPr lang="en-US" dirty="0"/>
              <a:t> of non-naïve CD8s from T1D patients (TN10)</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rmAutofit fontScale="90000"/>
          </a:bodyPr>
          <a:lstStyle/>
          <a:p>
            <a:r>
              <a:rPr lang="en-US" dirty="0"/>
              <a:t>Over </a:t>
            </a:r>
            <a:r>
              <a:rPr lang="en-US" dirty="0" err="1"/>
              <a:t>pseudotime</a:t>
            </a:r>
            <a:r>
              <a:rPr lang="en-US" dirty="0"/>
              <a:t>, progenitor T</a:t>
            </a:r>
            <a:r>
              <a:rPr lang="en-US" baseline="-25000" dirty="0"/>
              <a:t>ex</a:t>
            </a:r>
            <a:r>
              <a:rPr lang="en-US" dirty="0"/>
              <a:t> gene set expression ~decreases &amp; terminal/effector T</a:t>
            </a:r>
            <a:r>
              <a:rPr lang="en-US" baseline="-25000" dirty="0"/>
              <a:t>ex </a:t>
            </a:r>
            <a:r>
              <a:rPr lang="en-US" dirty="0"/>
              <a:t>&amp; cytotoxicity gene sets’ expressions increase (TN10)</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solidFill>
                  <a:srgbClr val="FF0000"/>
                </a:solidFill>
              </a:rPr>
              <a:t>Homer slide in main if I can fit it into story for DPs and/or CD127s/DN…</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3" name="Picture 2">
            <a:extLst>
              <a:ext uri="{FF2B5EF4-FFF2-40B4-BE49-F238E27FC236}">
                <a16:creationId xmlns:a16="http://schemas.microsoft.com/office/drawing/2014/main" id="{77FC0D85-D27F-CA8D-FFC6-D21DAD4B9869}"/>
              </a:ext>
            </a:extLst>
          </p:cNvPr>
          <p:cNvPicPr>
            <a:picLocks noChangeAspect="1"/>
          </p:cNvPicPr>
          <p:nvPr/>
        </p:nvPicPr>
        <p:blipFill>
          <a:blip r:embed="rId3"/>
          <a:stretch>
            <a:fillRect/>
          </a:stretch>
        </p:blipFill>
        <p:spPr>
          <a:xfrm>
            <a:off x="4016303" y="1596214"/>
            <a:ext cx="8094831" cy="5147002"/>
          </a:xfrm>
          <a:prstGeom prst="rect">
            <a:avLst/>
          </a:prstGeom>
        </p:spPr>
      </p:pic>
    </p:spTree>
    <p:extLst>
      <p:ext uri="{BB962C8B-B14F-4D97-AF65-F5344CB8AC3E}">
        <p14:creationId xmlns:p14="http://schemas.microsoft.com/office/powerpoint/2010/main" val="201543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 (TN10)</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a:t>
            </a:r>
            <a:r>
              <a:rPr lang="en-US" dirty="0" err="1"/>
              <a:t>VarScan</a:t>
            </a:r>
            <a:r>
              <a:rPr lang="en-US" dirty="0"/>
              <a:t>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a:t>
            </a:r>
            <a:r>
              <a:rPr lang="en-US" sz="2800" dirty="0" err="1"/>
              <a:t>Varscan</a:t>
            </a:r>
            <a:r>
              <a:rPr lang="en-US" sz="2800" dirty="0"/>
              <a:t>: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10026870" y="6464217"/>
            <a:ext cx="2152064" cy="369332"/>
          </a:xfrm>
          <a:prstGeom prst="rect">
            <a:avLst/>
          </a:prstGeom>
          <a:noFill/>
        </p:spPr>
        <p:txBody>
          <a:bodyPr wrap="none" rtlCol="0">
            <a:spAutoFit/>
          </a:bodyPr>
          <a:lstStyle/>
          <a:p>
            <a:r>
              <a:rPr lang="en-US" sz="1800" dirty="0"/>
              <a:t>Xu et al. (2019), </a:t>
            </a:r>
            <a:r>
              <a:rPr lang="en-US" sz="1800" i="1" dirty="0" err="1"/>
              <a:t>eLife</a:t>
            </a:r>
            <a:endParaRPr lang="en-US" dirty="0"/>
          </a:p>
        </p:txBody>
      </p:sp>
    </p:spTree>
    <p:extLst>
      <p:ext uri="{BB962C8B-B14F-4D97-AF65-F5344CB8AC3E}">
        <p14:creationId xmlns:p14="http://schemas.microsoft.com/office/powerpoint/2010/main" val="422618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Identifying mitochondrial single-nucleotide variants from </a:t>
            </a:r>
            <a:r>
              <a:rPr lang="en-US" dirty="0" err="1"/>
              <a:t>mitocondrial</a:t>
            </a:r>
            <a:r>
              <a:rPr lang="en-US" dirty="0"/>
              <a:t>-mapping bulk </a:t>
            </a:r>
            <a:r>
              <a:rPr lang="en-US" dirty="0" err="1"/>
              <a:t>ATACseq</a:t>
            </a:r>
            <a:r>
              <a:rPr lang="en-US" dirty="0"/>
              <a:t> reads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Tree>
    <p:extLst>
      <p:ext uri="{BB962C8B-B14F-4D97-AF65-F5344CB8AC3E}">
        <p14:creationId xmlns:p14="http://schemas.microsoft.com/office/powerpoint/2010/main" val="227670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Accumulated over cell divisions, MT SNVs can provide directionality in a differentiation pathway</a:t>
            </a:r>
          </a:p>
        </p:txBody>
      </p:sp>
      <p:pic>
        <p:nvPicPr>
          <p:cNvPr id="3" name="Picture 2">
            <a:extLst>
              <a:ext uri="{FF2B5EF4-FFF2-40B4-BE49-F238E27FC236}">
                <a16:creationId xmlns:a16="http://schemas.microsoft.com/office/drawing/2014/main" id="{F5297FFF-D674-CDF7-852B-66E8D737CD8E}"/>
              </a:ext>
            </a:extLst>
          </p:cNvPr>
          <p:cNvPicPr>
            <a:picLocks noChangeAspect="1"/>
          </p:cNvPicPr>
          <p:nvPr/>
        </p:nvPicPr>
        <p:blipFill>
          <a:blip r:embed="rId3"/>
          <a:stretch>
            <a:fillRect/>
          </a:stretch>
        </p:blipFill>
        <p:spPr>
          <a:xfrm>
            <a:off x="1683058" y="1833648"/>
            <a:ext cx="8438404" cy="4537123"/>
          </a:xfrm>
          <a:prstGeom prst="rect">
            <a:avLst/>
          </a:prstGeom>
        </p:spPr>
      </p:pic>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a:t>Wilcoxon </a:t>
            </a:r>
            <a:r>
              <a:rPr lang="en-US" dirty="0"/>
              <a:t>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165524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85000" lnSpcReduction="20000"/>
          </a:bodyPr>
          <a:lstStyle/>
          <a:p>
            <a:pPr marL="514350" indent="-514350">
              <a:buFont typeface="+mj-lt"/>
              <a:buAutoNum type="arabicPeriod"/>
            </a:pPr>
            <a:r>
              <a:rPr lang="en-US" dirty="0"/>
              <a:t>Epigenetic profiles of non-naïve CD8s from responders and non-responders to teplizumab are similar</a:t>
            </a:r>
          </a:p>
          <a:p>
            <a:pPr marL="514350" indent="-514350">
              <a:buFont typeface="+mj-lt"/>
              <a:buAutoNum type="arabicPeriod"/>
            </a:pPr>
            <a:r>
              <a:rPr lang="en-US" dirty="0"/>
              <a:t>Epigenetic profiles of different non-naïve CD8 populations are distinct</a:t>
            </a:r>
          </a:p>
          <a:p>
            <a:pPr marL="971550" lvl="1" indent="-514350">
              <a:buFont typeface="+mj-lt"/>
              <a:buAutoNum type="alphaLcParenR"/>
            </a:pPr>
            <a:r>
              <a:rPr lang="en-US" dirty="0"/>
              <a:t>Exhaustion gene set trends more accessible in TIGIT</a:t>
            </a:r>
            <a:r>
              <a:rPr lang="en-US" baseline="30000" dirty="0"/>
              <a:t>+</a:t>
            </a:r>
            <a:r>
              <a:rPr lang="en-US" dirty="0"/>
              <a:t>KLRG1</a:t>
            </a:r>
            <a:r>
              <a:rPr lang="en-US" baseline="30000" dirty="0"/>
              <a:t>+</a:t>
            </a:r>
            <a:r>
              <a:rPr lang="en-US" dirty="0"/>
              <a:t> non-naïve CD8s</a:t>
            </a:r>
          </a:p>
          <a:p>
            <a:pPr marL="971550" lvl="1" indent="-514350">
              <a:buFont typeface="+mj-lt"/>
              <a:buAutoNum type="alphaLcParenR"/>
            </a:pPr>
            <a:r>
              <a:rPr lang="en-US" dirty="0"/>
              <a:t>Haven’t found any gene set strongly differentially accessible between non-exhausted CD127</a:t>
            </a:r>
            <a:r>
              <a:rPr lang="en-US" baseline="30000" dirty="0"/>
              <a:t>+</a:t>
            </a:r>
            <a:r>
              <a:rPr lang="en-US" dirty="0"/>
              <a:t> and DP CD127</a:t>
            </a:r>
            <a:r>
              <a:rPr lang="en-US" baseline="30000" dirty="0"/>
              <a:t>+</a:t>
            </a:r>
          </a:p>
          <a:p>
            <a:pPr marL="971550" lvl="1" indent="-514350">
              <a:buFont typeface="+mj-lt"/>
              <a:buAutoNum type="alphaLcParenR"/>
            </a:pPr>
            <a:r>
              <a:rPr lang="en-US" dirty="0"/>
              <a:t>Peaks more accessible in CD127</a:t>
            </a:r>
            <a:r>
              <a:rPr lang="en-US" baseline="30000" dirty="0"/>
              <a:t>+ </a:t>
            </a:r>
            <a:r>
              <a:rPr lang="en-US" dirty="0"/>
              <a:t>non-naïve CD8s than DN non-naïve CD8s are enriched for JAK/STAT gene set</a:t>
            </a:r>
          </a:p>
          <a:p>
            <a:pPr marL="971550" lvl="1" indent="-514350">
              <a:buFont typeface="+mj-lt"/>
              <a:buAutoNum type="alphaLcParenR"/>
            </a:pPr>
            <a:r>
              <a:rPr lang="en-US" dirty="0"/>
              <a:t>Cytotoxicity and terminal/effector T</a:t>
            </a:r>
            <a:r>
              <a:rPr lang="en-US" baseline="-25000" dirty="0"/>
              <a:t>ex</a:t>
            </a:r>
            <a:r>
              <a:rPr lang="en-US" dirty="0"/>
              <a:t> gene sets are more accessible in non-naïve CD8s later in hypothesized lineage path (complemented by </a:t>
            </a:r>
            <a:r>
              <a:rPr lang="en-US" dirty="0" err="1"/>
              <a:t>RNAseq</a:t>
            </a:r>
            <a:r>
              <a:rPr lang="en-US" dirty="0"/>
              <a:t> in TN10)</a:t>
            </a:r>
          </a:p>
          <a:p>
            <a:pPr marL="971550" lvl="1" indent="-514350">
              <a:buFont typeface="+mj-lt"/>
              <a:buAutoNum type="alphaLcParenR"/>
            </a:pPr>
            <a:r>
              <a:rPr lang="en-US" dirty="0"/>
              <a:t>Progenitor T</a:t>
            </a:r>
            <a:r>
              <a:rPr lang="en-US" baseline="-25000" dirty="0"/>
              <a:t>ex</a:t>
            </a:r>
            <a:r>
              <a:rPr lang="en-US" dirty="0"/>
              <a:t> gene set less accessible in DP CD57</a:t>
            </a:r>
            <a:r>
              <a:rPr lang="en-US" baseline="30000" dirty="0"/>
              <a:t>+</a:t>
            </a:r>
            <a:r>
              <a:rPr lang="en-US" dirty="0"/>
              <a:t> non-naïve CD8s (complemented by </a:t>
            </a:r>
            <a:r>
              <a:rPr lang="en-US" dirty="0" err="1"/>
              <a:t>RNAseq</a:t>
            </a:r>
            <a:r>
              <a:rPr lang="en-US" dirty="0"/>
              <a:t> in TN10)</a:t>
            </a:r>
          </a:p>
          <a:p>
            <a:pPr marL="514350" indent="-514350">
              <a:buFont typeface="+mj-lt"/>
              <a:buAutoNum type="arabicPeriod"/>
            </a:pPr>
            <a:r>
              <a:rPr lang="en-US" dirty="0"/>
              <a:t>DP PD-1</a:t>
            </a:r>
            <a:r>
              <a:rPr lang="en-US" baseline="30000" dirty="0"/>
              <a:t>+</a:t>
            </a:r>
            <a:r>
              <a:rPr lang="en-US" dirty="0"/>
              <a:t> and DP CD57</a:t>
            </a:r>
            <a:r>
              <a:rPr lang="en-US" baseline="30000" dirty="0"/>
              <a:t>+</a:t>
            </a:r>
            <a:r>
              <a:rPr lang="en-US" dirty="0"/>
              <a:t> non-naive CD8s have more low-frequency MT SNVs than other non-naive CD8s here, placing them later in a differentiation pathway</a:t>
            </a:r>
          </a:p>
        </p:txBody>
      </p:sp>
    </p:spTree>
    <p:extLst>
      <p:ext uri="{BB962C8B-B14F-4D97-AF65-F5344CB8AC3E}">
        <p14:creationId xmlns:p14="http://schemas.microsoft.com/office/powerpoint/2010/main" val="191697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592E683-DF3B-D900-2EF9-5F7888636EFA}"/>
              </a:ext>
            </a:extLst>
          </p:cNvPr>
          <p:cNvPicPr>
            <a:picLocks noChangeAspect="1"/>
          </p:cNvPicPr>
          <p:nvPr/>
        </p:nvPicPr>
        <p:blipFill>
          <a:blip r:embed="rId3"/>
          <a:stretch>
            <a:fillRect/>
          </a:stretch>
        </p:blipFill>
        <p:spPr>
          <a:xfrm>
            <a:off x="2292096" y="1683618"/>
            <a:ext cx="7772400" cy="4580657"/>
          </a:xfrm>
          <a:prstGeom prst="rect">
            <a:avLst/>
          </a:prstGeom>
        </p:spPr>
      </p:pic>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Model lineages &amp; connections to tolerance</a:t>
            </a:r>
          </a:p>
        </p:txBody>
      </p:sp>
      <p:sp>
        <p:nvSpPr>
          <p:cNvPr id="5" name="TextBox 4">
            <a:extLst>
              <a:ext uri="{FF2B5EF4-FFF2-40B4-BE49-F238E27FC236}">
                <a16:creationId xmlns:a16="http://schemas.microsoft.com/office/drawing/2014/main" id="{A7667412-783D-E3D0-8011-383204B85294}"/>
              </a:ext>
            </a:extLst>
          </p:cNvPr>
          <p:cNvSpPr txBox="1"/>
          <p:nvPr/>
        </p:nvSpPr>
        <p:spPr>
          <a:xfrm>
            <a:off x="343270" y="5779995"/>
            <a:ext cx="5752730" cy="923330"/>
          </a:xfrm>
          <a:prstGeom prst="rect">
            <a:avLst/>
          </a:prstGeom>
          <a:noFill/>
        </p:spPr>
        <p:txBody>
          <a:bodyPr wrap="square" rtlCol="0">
            <a:spAutoFit/>
          </a:bodyPr>
          <a:lstStyle/>
          <a:p>
            <a:r>
              <a:rPr lang="en-US" dirty="0">
                <a:solidFill>
                  <a:srgbClr val="FF0000"/>
                </a:solidFill>
              </a:rPr>
              <a:t>how the two different differentiation models could relate to tolerance, perhaps fits with model about strength of antigen stim and flux through lineage?</a:t>
            </a:r>
          </a:p>
        </p:txBody>
      </p:sp>
    </p:spTree>
    <p:extLst>
      <p:ext uri="{BB962C8B-B14F-4D97-AF65-F5344CB8AC3E}">
        <p14:creationId xmlns:p14="http://schemas.microsoft.com/office/powerpoint/2010/main" val="379913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2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(proof of concept using Allen Institute </a:t>
            </a:r>
            <a:r>
              <a:rPr lang="en-US" dirty="0" err="1">
                <a:sym typeface="Wingdings" pitchFamily="2" charset="2"/>
              </a:rPr>
              <a:t>TEAseq</a:t>
            </a:r>
            <a:r>
              <a:rPr lang="en-US" dirty="0">
                <a:sym typeface="Wingdings" pitchFamily="2" charset="2"/>
              </a:rPr>
              <a:t> data)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3"/>
          <a:stretch>
            <a:fillRect/>
          </a:stretch>
        </p:blipFill>
        <p:spPr>
          <a:xfrm>
            <a:off x="0" y="2511711"/>
            <a:ext cx="6870700" cy="3378200"/>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1473997" y="6046258"/>
            <a:ext cx="6848762" cy="369332"/>
          </a:xfrm>
          <a:prstGeom prst="rect">
            <a:avLst/>
          </a:prstGeom>
          <a:noFill/>
        </p:spPr>
        <p:txBody>
          <a:bodyPr wrap="square">
            <a:spAutoFit/>
          </a:bodyPr>
          <a:lstStyle/>
          <a:p>
            <a:r>
              <a:rPr lang="en-US" dirty="0"/>
              <a:t>Lee et al. (2012) 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4"/>
          <a:stretch>
            <a:fillRect/>
          </a:stretch>
        </p:blipFill>
        <p:spPr>
          <a:xfrm>
            <a:off x="6787238" y="2380033"/>
            <a:ext cx="4800600" cy="3657600"/>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7847138" y="6046258"/>
            <a:ext cx="6848762" cy="369332"/>
          </a:xfrm>
          <a:prstGeom prst="rect">
            <a:avLst/>
          </a:prstGeom>
          <a:noFill/>
        </p:spPr>
        <p:txBody>
          <a:bodyPr wrap="square">
            <a:spAutoFit/>
          </a:bodyPr>
          <a:lstStyle/>
          <a:p>
            <a:r>
              <a:rPr lang="en-US" dirty="0"/>
              <a:t>Penaranda et al. (2012) PNAS</a:t>
            </a:r>
          </a:p>
        </p:txBody>
      </p:sp>
    </p:spTree>
    <p:extLst>
      <p:ext uri="{BB962C8B-B14F-4D97-AF65-F5344CB8AC3E}">
        <p14:creationId xmlns:p14="http://schemas.microsoft.com/office/powerpoint/2010/main" val="131371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Full 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62B6F-0887-5AFE-0410-163C695DC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84699-758F-1EC6-94F7-69A8CBFEBB06}"/>
              </a:ext>
            </a:extLst>
          </p:cNvPr>
          <p:cNvSpPr>
            <a:spLocks noGrp="1"/>
          </p:cNvSpPr>
          <p:nvPr>
            <p:ph type="title"/>
          </p:nvPr>
        </p:nvSpPr>
        <p:spPr>
          <a:xfrm>
            <a:off x="838199" y="593725"/>
            <a:ext cx="9262241" cy="1325563"/>
          </a:xfrm>
        </p:spPr>
        <p:txBody>
          <a:bodyPr>
            <a:normAutofit/>
          </a:bodyPr>
          <a:lstStyle/>
          <a:p>
            <a:r>
              <a:rPr lang="en-US" dirty="0"/>
              <a:t>DP CD127</a:t>
            </a:r>
            <a:r>
              <a:rPr lang="en-US" baseline="30000" dirty="0"/>
              <a:t>+</a:t>
            </a:r>
            <a:r>
              <a:rPr lang="en-US" dirty="0"/>
              <a:t> frequency positively associates with outcome (TN10)</a:t>
            </a:r>
          </a:p>
        </p:txBody>
      </p:sp>
      <p:pic>
        <p:nvPicPr>
          <p:cNvPr id="4" name="Picture 3">
            <a:extLst>
              <a:ext uri="{FF2B5EF4-FFF2-40B4-BE49-F238E27FC236}">
                <a16:creationId xmlns:a16="http://schemas.microsoft.com/office/drawing/2014/main" id="{34CAEF2C-50DD-A800-62C2-CBDF81B70331}"/>
              </a:ext>
            </a:extLst>
          </p:cNvPr>
          <p:cNvPicPr>
            <a:picLocks noChangeAspect="1"/>
          </p:cNvPicPr>
          <p:nvPr/>
        </p:nvPicPr>
        <p:blipFill>
          <a:blip r:embed="rId3"/>
          <a:stretch>
            <a:fillRect/>
          </a:stretch>
        </p:blipFill>
        <p:spPr>
          <a:xfrm>
            <a:off x="2538247" y="2360404"/>
            <a:ext cx="6574222" cy="3433205"/>
          </a:xfrm>
          <a:prstGeom prst="rect">
            <a:avLst/>
          </a:prstGeom>
        </p:spPr>
      </p:pic>
    </p:spTree>
    <p:extLst>
      <p:ext uri="{BB962C8B-B14F-4D97-AF65-F5344CB8AC3E}">
        <p14:creationId xmlns:p14="http://schemas.microsoft.com/office/powerpoint/2010/main" val="2870774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TN10</a:t>
            </a:r>
          </a:p>
          <a:p>
            <a:pPr marL="514350" indent="-514350">
              <a:buFont typeface="+mj-lt"/>
              <a:buAutoNum type="arabicPeriod"/>
            </a:pPr>
            <a:r>
              <a:rPr lang="en-US" dirty="0"/>
              <a:t>Data</a:t>
            </a:r>
          </a:p>
          <a:p>
            <a:pPr marL="971550" lvl="1" indent="-514350">
              <a:buFont typeface="+mj-lt"/>
              <a:buAutoNum type="alphaLcParenR"/>
            </a:pPr>
            <a:r>
              <a:rPr lang="en-US" dirty="0"/>
              <a:t>epigenetic differences between different non-naïve CD8 populations</a:t>
            </a:r>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to inform directionality in hypothesized differentiation models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3425235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lstStyle/>
          <a:p>
            <a:r>
              <a:rPr lang="en-US" dirty="0"/>
              <a:t>JAK/STAT gene set perhaps more accessible in both CD127</a:t>
            </a:r>
            <a:r>
              <a:rPr lang="en-US" baseline="30000" dirty="0"/>
              <a:t>+</a:t>
            </a:r>
            <a:r>
              <a:rPr lang="en-US" dirty="0"/>
              <a:t> sorts (separate) vs. DN</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416320"/>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CXCR5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both DP CD127</a:t>
            </a:r>
            <a:r>
              <a:rPr lang="en-US" baseline="30000" dirty="0"/>
              <a:t>-</a:t>
            </a:r>
            <a:r>
              <a:rPr lang="en-US" dirty="0"/>
              <a:t> sorts lean more effector/terminal T</a:t>
            </a:r>
            <a:r>
              <a:rPr lang="en-US" baseline="-25000" dirty="0"/>
              <a:t>ex</a:t>
            </a:r>
            <a:endParaRPr lang="en-US" baseline="30000" dirty="0"/>
          </a:p>
        </p:txBody>
      </p:sp>
      <p:pic>
        <p:nvPicPr>
          <p:cNvPr id="2" name="Picture 1">
            <a:extLst>
              <a:ext uri="{FF2B5EF4-FFF2-40B4-BE49-F238E27FC236}">
                <a16:creationId xmlns:a16="http://schemas.microsoft.com/office/drawing/2014/main" id="{77D7B37E-D952-315F-8C4A-F998DBCFDCB2}"/>
              </a:ext>
            </a:extLst>
          </p:cNvPr>
          <p:cNvPicPr>
            <a:picLocks noChangeAspect="1"/>
          </p:cNvPicPr>
          <p:nvPr/>
        </p:nvPicPr>
        <p:blipFill>
          <a:blip r:embed="rId3"/>
          <a:stretch>
            <a:fillRect/>
          </a:stretch>
        </p:blipFill>
        <p:spPr>
          <a:xfrm>
            <a:off x="621023" y="1476260"/>
            <a:ext cx="5392569" cy="5381740"/>
          </a:xfrm>
          <a:prstGeom prst="rect">
            <a:avLst/>
          </a:prstGeom>
        </p:spPr>
      </p:pic>
      <p:pic>
        <p:nvPicPr>
          <p:cNvPr id="3" name="Picture 2">
            <a:extLst>
              <a:ext uri="{FF2B5EF4-FFF2-40B4-BE49-F238E27FC236}">
                <a16:creationId xmlns:a16="http://schemas.microsoft.com/office/drawing/2014/main" id="{038F977E-DC00-0B32-2031-DEBAE24935D3}"/>
              </a:ext>
            </a:extLst>
          </p:cNvPr>
          <p:cNvPicPr>
            <a:picLocks noChangeAspect="1"/>
          </p:cNvPicPr>
          <p:nvPr/>
        </p:nvPicPr>
        <p:blipFill>
          <a:blip r:embed="rId4"/>
          <a:stretch>
            <a:fillRect/>
          </a:stretch>
        </p:blipFill>
        <p:spPr>
          <a:xfrm>
            <a:off x="6493536" y="1492639"/>
            <a:ext cx="5392569" cy="5365361"/>
          </a:xfrm>
          <a:prstGeom prst="rect">
            <a:avLst/>
          </a:prstGeom>
        </p:spPr>
      </p:pic>
    </p:spTree>
    <p:extLst>
      <p:ext uri="{BB962C8B-B14F-4D97-AF65-F5344CB8AC3E}">
        <p14:creationId xmlns:p14="http://schemas.microsoft.com/office/powerpoint/2010/main" val="3787899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B40638B-AC0F-3099-1832-83A68CCF0696}"/>
              </a:ext>
            </a:extLst>
          </p:cNvPr>
          <p:cNvPicPr>
            <a:picLocks noChangeAspect="1"/>
          </p:cNvPicPr>
          <p:nvPr/>
        </p:nvPicPr>
        <p:blipFill>
          <a:blip r:embed="rId3"/>
          <a:stretch>
            <a:fillRect/>
          </a:stretch>
        </p:blipFill>
        <p:spPr>
          <a:xfrm>
            <a:off x="1919082" y="1514852"/>
            <a:ext cx="5375564" cy="5343148"/>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Purine metabolism set peaks more accessible in DP CD127</a:t>
            </a:r>
            <a:r>
              <a:rPr lang="en-US" baseline="30000" dirty="0"/>
              <a:t>+ </a:t>
            </a:r>
            <a:r>
              <a:rPr lang="en-US" dirty="0"/>
              <a:t>than DP CD127</a:t>
            </a:r>
            <a:r>
              <a:rPr lang="en-US" baseline="30000" dirty="0"/>
              <a:t>- </a:t>
            </a:r>
            <a:r>
              <a:rPr lang="en-US" dirty="0"/>
              <a:t>CD8s</a:t>
            </a:r>
          </a:p>
        </p:txBody>
      </p:sp>
      <p:sp>
        <p:nvSpPr>
          <p:cNvPr id="2" name="TextBox 1">
            <a:extLst>
              <a:ext uri="{FF2B5EF4-FFF2-40B4-BE49-F238E27FC236}">
                <a16:creationId xmlns:a16="http://schemas.microsoft.com/office/drawing/2014/main" id="{19495D99-9772-E2E5-E02C-C17069EF38AF}"/>
              </a:ext>
            </a:extLst>
          </p:cNvPr>
          <p:cNvSpPr txBox="1"/>
          <p:nvPr/>
        </p:nvSpPr>
        <p:spPr>
          <a:xfrm>
            <a:off x="2521929" y="1630714"/>
            <a:ext cx="1781257" cy="369332"/>
          </a:xfrm>
          <a:prstGeom prst="rect">
            <a:avLst/>
          </a:prstGeom>
          <a:noFill/>
        </p:spPr>
        <p:txBody>
          <a:bodyPr wrap="none" rtlCol="0">
            <a:spAutoFit/>
          </a:bodyPr>
          <a:lstStyle/>
          <a:p>
            <a:r>
              <a:rPr lang="en-US" dirty="0"/>
              <a:t>Up in DP CD127</a:t>
            </a:r>
            <a:r>
              <a:rPr lang="en-US" baseline="30000" dirty="0"/>
              <a:t>+</a:t>
            </a:r>
          </a:p>
        </p:txBody>
      </p:sp>
      <p:sp>
        <p:nvSpPr>
          <p:cNvPr id="3" name="TextBox 2">
            <a:extLst>
              <a:ext uri="{FF2B5EF4-FFF2-40B4-BE49-F238E27FC236}">
                <a16:creationId xmlns:a16="http://schemas.microsoft.com/office/drawing/2014/main" id="{84CCF554-F3AC-68B6-8BF9-30DADE0CE089}"/>
              </a:ext>
            </a:extLst>
          </p:cNvPr>
          <p:cNvSpPr txBox="1"/>
          <p:nvPr/>
        </p:nvSpPr>
        <p:spPr>
          <a:xfrm>
            <a:off x="5333108" y="1630714"/>
            <a:ext cx="1712328" cy="369332"/>
          </a:xfrm>
          <a:prstGeom prst="rect">
            <a:avLst/>
          </a:prstGeom>
          <a:noFill/>
        </p:spPr>
        <p:txBody>
          <a:bodyPr wrap="none" rtlCol="0">
            <a:spAutoFit/>
          </a:bodyPr>
          <a:lstStyle/>
          <a:p>
            <a:r>
              <a:rPr lang="en-US" dirty="0"/>
              <a:t>Up in DP CD127</a:t>
            </a:r>
            <a:r>
              <a:rPr lang="en-US" baseline="30000" dirty="0"/>
              <a:t>-</a:t>
            </a:r>
          </a:p>
        </p:txBody>
      </p:sp>
      <p:sp>
        <p:nvSpPr>
          <p:cNvPr id="10" name="TextBox 9">
            <a:extLst>
              <a:ext uri="{FF2B5EF4-FFF2-40B4-BE49-F238E27FC236}">
                <a16:creationId xmlns:a16="http://schemas.microsoft.com/office/drawing/2014/main" id="{A6C279AF-53D8-3943-D5F3-69E20F788012}"/>
              </a:ext>
            </a:extLst>
          </p:cNvPr>
          <p:cNvSpPr txBox="1"/>
          <p:nvPr/>
        </p:nvSpPr>
        <p:spPr>
          <a:xfrm>
            <a:off x="6719947" y="3624649"/>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44F06372-E2EB-DD35-423F-67B524E16100}"/>
              </a:ext>
            </a:extLst>
          </p:cNvPr>
          <p:cNvSpPr txBox="1"/>
          <p:nvPr/>
        </p:nvSpPr>
        <p:spPr>
          <a:xfrm>
            <a:off x="4606864" y="6023113"/>
            <a:ext cx="41549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9B94261A-82E6-9EEC-C67C-039BAA0DB70D}"/>
              </a:ext>
            </a:extLst>
          </p:cNvPr>
          <p:cNvSpPr txBox="1"/>
          <p:nvPr/>
        </p:nvSpPr>
        <p:spPr>
          <a:xfrm>
            <a:off x="6719947" y="6392445"/>
            <a:ext cx="1282723" cy="369332"/>
          </a:xfrm>
          <a:prstGeom prst="rect">
            <a:avLst/>
          </a:prstGeom>
          <a:noFill/>
        </p:spPr>
        <p:txBody>
          <a:bodyPr wrap="none" rtlCol="0">
            <a:spAutoFit/>
          </a:bodyPr>
          <a:lstStyle/>
          <a:p>
            <a:r>
              <a:rPr lang="en-US" dirty="0">
                <a:latin typeface="Calibri" panose="020F0502020204030204" pitchFamily="34" charset="0"/>
                <a:cs typeface="Times New Roman" panose="02020603050405020304" pitchFamily="18" charset="0"/>
              </a:rPr>
              <a:t>**; p &lt; 0.01</a:t>
            </a:r>
            <a:endParaRPr lang="en-US" b="0" i="0" u="none" strike="noStrike" dirty="0">
              <a:solidFill>
                <a:srgbClr val="212121"/>
              </a:solidFill>
              <a:effectLst/>
              <a:latin typeface="Cambria" panose="02040503050406030204" pitchFamily="18" charset="0"/>
            </a:endParaRPr>
          </a:p>
        </p:txBody>
      </p:sp>
      <p:graphicFrame>
        <p:nvGraphicFramePr>
          <p:cNvPr id="24" name="Table 23">
            <a:extLst>
              <a:ext uri="{FF2B5EF4-FFF2-40B4-BE49-F238E27FC236}">
                <a16:creationId xmlns:a16="http://schemas.microsoft.com/office/drawing/2014/main" id="{0F73F8C1-6E5C-4B29-B5BD-FE494A2386D2}"/>
              </a:ext>
            </a:extLst>
          </p:cNvPr>
          <p:cNvGraphicFramePr>
            <a:graphicFrameLocks noGrp="1"/>
          </p:cNvGraphicFramePr>
          <p:nvPr/>
        </p:nvGraphicFramePr>
        <p:xfrm>
          <a:off x="7467600" y="2552229"/>
          <a:ext cx="4521202" cy="2330605"/>
        </p:xfrm>
        <a:graphic>
          <a:graphicData uri="http://schemas.openxmlformats.org/drawingml/2006/table">
            <a:tbl>
              <a:tblPr firstRow="1" bandRow="1">
                <a:tableStyleId>{5C22544A-7EE6-4342-B048-85BDC9FD1C3A}</a:tableStyleId>
              </a:tblPr>
              <a:tblGrid>
                <a:gridCol w="1609862">
                  <a:extLst>
                    <a:ext uri="{9D8B030D-6E8A-4147-A177-3AD203B41FA5}">
                      <a16:colId xmlns:a16="http://schemas.microsoft.com/office/drawing/2014/main" val="1059409447"/>
                    </a:ext>
                  </a:extLst>
                </a:gridCol>
                <a:gridCol w="1404273">
                  <a:extLst>
                    <a:ext uri="{9D8B030D-6E8A-4147-A177-3AD203B41FA5}">
                      <a16:colId xmlns:a16="http://schemas.microsoft.com/office/drawing/2014/main" val="2032050297"/>
                    </a:ext>
                  </a:extLst>
                </a:gridCol>
                <a:gridCol w="1507067">
                  <a:extLst>
                    <a:ext uri="{9D8B030D-6E8A-4147-A177-3AD203B41FA5}">
                      <a16:colId xmlns:a16="http://schemas.microsoft.com/office/drawing/2014/main" val="1455422731"/>
                    </a:ext>
                  </a:extLst>
                </a:gridCol>
              </a:tblGrid>
              <a:tr h="1233325">
                <a:tc>
                  <a:txBody>
                    <a:bodyPr/>
                    <a:lstStyle/>
                    <a:p>
                      <a:r>
                        <a:rPr lang="en-US" sz="1500" dirty="0"/>
                        <a:t>Counts of peaks with nearest gene/promoter in set</a:t>
                      </a:r>
                    </a:p>
                  </a:txBody>
                  <a:tcPr/>
                </a:tc>
                <a:tc>
                  <a:txBody>
                    <a:bodyPr/>
                    <a:lstStyle/>
                    <a:p>
                      <a:r>
                        <a:rPr lang="en-US" sz="1500" dirty="0"/>
                        <a:t>DP CD127</a:t>
                      </a:r>
                      <a:r>
                        <a:rPr lang="en-US" sz="1500" baseline="30000" dirty="0"/>
                        <a:t>+</a:t>
                      </a:r>
                    </a:p>
                  </a:txBody>
                  <a:tcPr/>
                </a:tc>
                <a:tc>
                  <a:txBody>
                    <a:bodyPr/>
                    <a:lstStyle/>
                    <a:p>
                      <a:r>
                        <a:rPr lang="en-US" sz="1500" dirty="0"/>
                        <a:t>DP CD127</a:t>
                      </a:r>
                      <a:r>
                        <a:rPr lang="en-US" sz="1500" baseline="30000" dirty="0"/>
                        <a:t>-</a:t>
                      </a:r>
                    </a:p>
                  </a:txBody>
                  <a:tcPr/>
                </a:tc>
                <a:extLst>
                  <a:ext uri="{0D108BD9-81ED-4DB2-BD59-A6C34878D82A}">
                    <a16:rowId xmlns:a16="http://schemas.microsoft.com/office/drawing/2014/main" val="2669280576"/>
                  </a:ext>
                </a:extLst>
              </a:tr>
              <a:tr h="728783">
                <a:tc>
                  <a:txBody>
                    <a:bodyPr/>
                    <a:lstStyle/>
                    <a:p>
                      <a:r>
                        <a:rPr lang="en-US" sz="1500" dirty="0"/>
                        <a:t>In purine metabolism gene set</a:t>
                      </a:r>
                    </a:p>
                  </a:txBody>
                  <a:tcPr/>
                </a:tc>
                <a:tc>
                  <a:txBody>
                    <a:bodyPr/>
                    <a:lstStyle/>
                    <a:p>
                      <a:r>
                        <a:rPr lang="en-US" sz="1500" dirty="0"/>
                        <a:t>16</a:t>
                      </a:r>
                    </a:p>
                  </a:txBody>
                  <a:tcPr/>
                </a:tc>
                <a:tc>
                  <a:txBody>
                    <a:bodyPr/>
                    <a:lstStyle/>
                    <a:p>
                      <a:r>
                        <a:rPr lang="en-US" sz="1500" dirty="0"/>
                        <a:t>1</a:t>
                      </a:r>
                    </a:p>
                  </a:txBody>
                  <a:tcPr/>
                </a:tc>
                <a:extLst>
                  <a:ext uri="{0D108BD9-81ED-4DB2-BD59-A6C34878D82A}">
                    <a16:rowId xmlns:a16="http://schemas.microsoft.com/office/drawing/2014/main" val="3570563628"/>
                  </a:ext>
                </a:extLst>
              </a:tr>
              <a:tr h="314699">
                <a:tc>
                  <a:txBody>
                    <a:bodyPr/>
                    <a:lstStyle/>
                    <a:p>
                      <a:r>
                        <a:rPr lang="en-US" sz="1500" dirty="0"/>
                        <a:t>Not in set</a:t>
                      </a:r>
                    </a:p>
                  </a:txBody>
                  <a:tcPr/>
                </a:tc>
                <a:tc>
                  <a:txBody>
                    <a:bodyPr/>
                    <a:lstStyle/>
                    <a:p>
                      <a:r>
                        <a:rPr lang="en-US" sz="1500" dirty="0"/>
                        <a:t>2021</a:t>
                      </a:r>
                    </a:p>
                  </a:txBody>
                  <a:tcPr/>
                </a:tc>
                <a:tc>
                  <a:txBody>
                    <a:bodyPr/>
                    <a:lstStyle/>
                    <a:p>
                      <a:r>
                        <a:rPr lang="en-US" sz="1500" dirty="0"/>
                        <a:t>1464</a:t>
                      </a:r>
                    </a:p>
                  </a:txBody>
                  <a:tcPr/>
                </a:tc>
                <a:extLst>
                  <a:ext uri="{0D108BD9-81ED-4DB2-BD59-A6C34878D82A}">
                    <a16:rowId xmlns:a16="http://schemas.microsoft.com/office/drawing/2014/main" val="3571413441"/>
                  </a:ext>
                </a:extLst>
              </a:tr>
            </a:tbl>
          </a:graphicData>
        </a:graphic>
      </p:graphicFrame>
    </p:spTree>
    <p:extLst>
      <p:ext uri="{BB962C8B-B14F-4D97-AF65-F5344CB8AC3E}">
        <p14:creationId xmlns:p14="http://schemas.microsoft.com/office/powerpoint/2010/main" val="2938756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Purine metabolism peaks more accessible in DP CD127</a:t>
            </a:r>
            <a:r>
              <a:rPr lang="en-US" baseline="30000" dirty="0"/>
              <a:t>+ </a:t>
            </a:r>
            <a:r>
              <a:rPr lang="en-US" dirty="0"/>
              <a:t>than both DP CD127</a:t>
            </a:r>
            <a:r>
              <a:rPr lang="en-US" baseline="30000" dirty="0"/>
              <a:t>- </a:t>
            </a:r>
            <a:r>
              <a:rPr lang="en-US" dirty="0"/>
              <a:t>CD8 sorts</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35965" y="1628224"/>
            <a:ext cx="5514164" cy="5010386"/>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sz="3000" dirty="0">
                <a:cs typeface="Arial" panose="020B0604020202020204" pitchFamily="34" charset="0"/>
              </a:rPr>
              <a:t>T cell exhaustion results from chronic antigen stimulation, inability to fully clear antigen; TIGIT</a:t>
            </a:r>
            <a:r>
              <a:rPr lang="en-US" sz="3000" baseline="30000" dirty="0">
                <a:cs typeface="Arial" panose="020B0604020202020204" pitchFamily="34" charset="0"/>
              </a:rPr>
              <a:t>+</a:t>
            </a:r>
            <a:r>
              <a:rPr lang="en-US" sz="3000" dirty="0">
                <a:cs typeface="Arial" panose="020B0604020202020204" pitchFamily="34" charset="0"/>
              </a:rPr>
              <a:t>KLRG1</a:t>
            </a:r>
            <a:r>
              <a:rPr lang="en-US" sz="3000" baseline="30000" dirty="0">
                <a:cs typeface="Arial" panose="020B0604020202020204" pitchFamily="34" charset="0"/>
              </a:rPr>
              <a:t>+</a:t>
            </a:r>
            <a:r>
              <a:rPr lang="en-US" sz="3000" dirty="0">
                <a:cs typeface="Arial" panose="020B0604020202020204" pitchFamily="34" charset="0"/>
              </a:rPr>
              <a:t> (exhausted-like) non-naïve CD8 frequency positively associates with outcome in T1D (TN10)</a:t>
            </a:r>
          </a:p>
        </p:txBody>
      </p:sp>
      <p:sp>
        <p:nvSpPr>
          <p:cNvPr id="5" name="TextBox 4">
            <a:extLst>
              <a:ext uri="{FF2B5EF4-FFF2-40B4-BE49-F238E27FC236}">
                <a16:creationId xmlns:a16="http://schemas.microsoft.com/office/drawing/2014/main" id="{52D68950-DD33-7FFC-E8F2-D3FC322216DD}"/>
              </a:ext>
            </a:extLst>
          </p:cNvPr>
          <p:cNvSpPr txBox="1"/>
          <p:nvPr/>
        </p:nvSpPr>
        <p:spPr>
          <a:xfrm>
            <a:off x="444758"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
        <p:nvSpPr>
          <p:cNvPr id="4" name="TextBox 3">
            <a:extLst>
              <a:ext uri="{FF2B5EF4-FFF2-40B4-BE49-F238E27FC236}">
                <a16:creationId xmlns:a16="http://schemas.microsoft.com/office/drawing/2014/main" id="{BC766A38-FBCC-5C5C-2BB2-0462F3A066E4}"/>
              </a:ext>
            </a:extLst>
          </p:cNvPr>
          <p:cNvSpPr txBox="1"/>
          <p:nvPr/>
        </p:nvSpPr>
        <p:spPr>
          <a:xfrm>
            <a:off x="5830985" y="2043883"/>
            <a:ext cx="5514164" cy="153888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p>
        </p:txBody>
      </p:sp>
      <p:pic>
        <p:nvPicPr>
          <p:cNvPr id="6" name="Picture 5">
            <a:extLst>
              <a:ext uri="{FF2B5EF4-FFF2-40B4-BE49-F238E27FC236}">
                <a16:creationId xmlns:a16="http://schemas.microsoft.com/office/drawing/2014/main" id="{7C4BB78A-E9F6-CA82-3039-E1B1DBD6747E}"/>
              </a:ext>
            </a:extLst>
          </p:cNvPr>
          <p:cNvPicPr>
            <a:picLocks noChangeAspect="1"/>
          </p:cNvPicPr>
          <p:nvPr/>
        </p:nvPicPr>
        <p:blipFill>
          <a:blip r:embed="rId4"/>
          <a:stretch>
            <a:fillRect/>
          </a:stretch>
        </p:blipFill>
        <p:spPr>
          <a:xfrm>
            <a:off x="6123764" y="3886006"/>
            <a:ext cx="5623478" cy="2971994"/>
          </a:xfrm>
          <a:prstGeom prst="rect">
            <a:avLst/>
          </a:prstGeom>
        </p:spPr>
      </p:pic>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a:bodyPr>
          <a:lstStyle/>
          <a:p>
            <a:r>
              <a:rPr lang="en-US" dirty="0"/>
              <a:t>Purine metabolism gene set also up in CD127</a:t>
            </a:r>
            <a:r>
              <a:rPr lang="en-US" baseline="30000" dirty="0"/>
              <a:t>+</a:t>
            </a:r>
            <a:r>
              <a:rPr lang="en-US" dirty="0"/>
              <a:t> vs. CD127</a:t>
            </a:r>
            <a:r>
              <a:rPr lang="en-US" baseline="30000" dirty="0"/>
              <a: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solidFill>
                  <a:srgbClr val="FF0000"/>
                </a:solidFill>
              </a:rPr>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spTree>
    <p:extLst>
      <p:ext uri="{BB962C8B-B14F-4D97-AF65-F5344CB8AC3E}">
        <p14:creationId xmlns:p14="http://schemas.microsoft.com/office/powerpoint/2010/main" val="128801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6DB6C7-5097-D7C9-3613-E12D4D8BA29F}"/>
              </a:ext>
            </a:extLst>
          </p:cNvPr>
          <p:cNvPicPr>
            <a:picLocks noChangeAspect="1"/>
          </p:cNvPicPr>
          <p:nvPr/>
        </p:nvPicPr>
        <p:blipFill>
          <a:blip r:embed="rId3"/>
          <a:stretch>
            <a:fillRect/>
          </a:stretch>
        </p:blipFill>
        <p:spPr>
          <a:xfrm>
            <a:off x="169695" y="1856490"/>
            <a:ext cx="3945108" cy="4632177"/>
          </a:xfrm>
          <a:prstGeom prst="rect">
            <a:avLst/>
          </a:prstGeom>
        </p:spPr>
      </p:pic>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fontScale="90000"/>
          </a:bodyPr>
          <a:lstStyle/>
          <a:p>
            <a:r>
              <a:rPr lang="en-US" dirty="0"/>
              <a:t>CD127 (IL7R) levels in CD8 TEMRAs predict response to teplizumab &amp; </a:t>
            </a:r>
            <a:r>
              <a:rPr lang="en-US" sz="3600" dirty="0"/>
              <a:t>frequency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(cluster 3) negatively associates with outcome (TN10)</a:t>
            </a:r>
            <a:endParaRPr lang="en-US" dirty="0"/>
          </a:p>
        </p:txBody>
      </p:sp>
      <p:sp>
        <p:nvSpPr>
          <p:cNvPr id="7" name="TextBox 6">
            <a:extLst>
              <a:ext uri="{FF2B5EF4-FFF2-40B4-BE49-F238E27FC236}">
                <a16:creationId xmlns:a16="http://schemas.microsoft.com/office/drawing/2014/main" id="{EC380A09-C3F1-3DF5-17EA-7D646FF34BBA}"/>
              </a:ext>
            </a:extLst>
          </p:cNvPr>
          <p:cNvSpPr txBox="1"/>
          <p:nvPr/>
        </p:nvSpPr>
        <p:spPr>
          <a:xfrm>
            <a:off x="329143" y="6426015"/>
            <a:ext cx="6096000" cy="369332"/>
          </a:xfrm>
          <a:prstGeom prst="rect">
            <a:avLst/>
          </a:prstGeom>
          <a:noFill/>
        </p:spPr>
        <p:txBody>
          <a:bodyPr wrap="square">
            <a:spAutoFit/>
          </a:bodyPr>
          <a:lstStyle/>
          <a:p>
            <a:r>
              <a:rPr lang="en-US" dirty="0" err="1"/>
              <a:t>Lledó</a:t>
            </a:r>
            <a:r>
              <a:rPr lang="en-US" dirty="0"/>
              <a:t>-Delgado et al. (2024). J Clin Invest</a:t>
            </a:r>
          </a:p>
        </p:txBody>
      </p:sp>
      <p:graphicFrame>
        <p:nvGraphicFramePr>
          <p:cNvPr id="32" name="Object 31">
            <a:extLst>
              <a:ext uri="{FF2B5EF4-FFF2-40B4-BE49-F238E27FC236}">
                <a16:creationId xmlns:a16="http://schemas.microsoft.com/office/drawing/2014/main" id="{9B07077B-1901-B668-AA01-39A25C73EF35}"/>
              </a:ext>
            </a:extLst>
          </p:cNvPr>
          <p:cNvGraphicFramePr>
            <a:graphicFrameLocks noChangeAspect="1"/>
          </p:cNvGraphicFramePr>
          <p:nvPr>
            <p:extLst>
              <p:ext uri="{D42A27DB-BD31-4B8C-83A1-F6EECF244321}">
                <p14:modId xmlns:p14="http://schemas.microsoft.com/office/powerpoint/2010/main" val="1625686605"/>
              </p:ext>
            </p:extLst>
          </p:nvPr>
        </p:nvGraphicFramePr>
        <p:xfrm>
          <a:off x="8864008" y="2374270"/>
          <a:ext cx="2781300" cy="3189287"/>
        </p:xfrm>
        <a:graphic>
          <a:graphicData uri="http://schemas.openxmlformats.org/presentationml/2006/ole">
            <mc:AlternateContent xmlns:mc="http://schemas.openxmlformats.org/markup-compatibility/2006">
              <mc:Choice xmlns:v="urn:schemas-microsoft-com:vml" Requires="v">
                <p:oleObj name="Prism 10" r:id="rId4" imgW="2780968" imgH="3189524" progId="Prism10.Document">
                  <p:embed/>
                </p:oleObj>
              </mc:Choice>
              <mc:Fallback>
                <p:oleObj name="Prism 10" r:id="rId4" imgW="2780968" imgH="3189524" progId="Prism10.Document">
                  <p:embed/>
                  <p:pic>
                    <p:nvPicPr>
                      <p:cNvPr id="16" name="Object 15">
                        <a:extLst>
                          <a:ext uri="{FF2B5EF4-FFF2-40B4-BE49-F238E27FC236}">
                            <a16:creationId xmlns:a16="http://schemas.microsoft.com/office/drawing/2014/main" id="{95B13B91-41FB-8BF3-E53C-7433A8DAFDB3}"/>
                          </a:ext>
                        </a:extLst>
                      </p:cNvPr>
                      <p:cNvPicPr/>
                      <p:nvPr/>
                    </p:nvPicPr>
                    <p:blipFill>
                      <a:blip r:embed="rId5"/>
                      <a:stretch>
                        <a:fillRect/>
                      </a:stretch>
                    </p:blipFill>
                    <p:spPr>
                      <a:xfrm>
                        <a:off x="8864008" y="2374270"/>
                        <a:ext cx="2781300" cy="3189287"/>
                      </a:xfrm>
                      <a:prstGeom prst="rect">
                        <a:avLst/>
                      </a:prstGeom>
                    </p:spPr>
                  </p:pic>
                </p:oleObj>
              </mc:Fallback>
            </mc:AlternateContent>
          </a:graphicData>
        </a:graphic>
      </p:graphicFrame>
      <p:grpSp>
        <p:nvGrpSpPr>
          <p:cNvPr id="33" name="Group 32">
            <a:extLst>
              <a:ext uri="{FF2B5EF4-FFF2-40B4-BE49-F238E27FC236}">
                <a16:creationId xmlns:a16="http://schemas.microsoft.com/office/drawing/2014/main" id="{329D3A74-4F51-EB05-16D3-C20BCAA92EA4}"/>
              </a:ext>
            </a:extLst>
          </p:cNvPr>
          <p:cNvGrpSpPr/>
          <p:nvPr/>
        </p:nvGrpSpPr>
        <p:grpSpPr>
          <a:xfrm>
            <a:off x="4748305" y="2225081"/>
            <a:ext cx="4064000" cy="4570272"/>
            <a:chOff x="412751" y="1784670"/>
            <a:chExt cx="4064000" cy="4570272"/>
          </a:xfrm>
        </p:grpSpPr>
        <p:pic>
          <p:nvPicPr>
            <p:cNvPr id="34" name="Picture 33" descr="A screenshot of a computer generated image&#10;&#10;Description automatically generated">
              <a:extLst>
                <a:ext uri="{FF2B5EF4-FFF2-40B4-BE49-F238E27FC236}">
                  <a16:creationId xmlns:a16="http://schemas.microsoft.com/office/drawing/2014/main" id="{7590D53C-D21D-490C-F49E-CCBFB9A165BF}"/>
                </a:ext>
              </a:extLst>
            </p:cNvPr>
            <p:cNvPicPr>
              <a:picLocks noChangeAspect="1"/>
            </p:cNvPicPr>
            <p:nvPr/>
          </p:nvPicPr>
          <p:blipFill>
            <a:blip r:embed="rId6">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35" name="TextBox 34">
              <a:extLst>
                <a:ext uri="{FF2B5EF4-FFF2-40B4-BE49-F238E27FC236}">
                  <a16:creationId xmlns:a16="http://schemas.microsoft.com/office/drawing/2014/main" id="{1E5AA4E2-3525-1F26-4A64-22675DB756C0}"/>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36" name="TextBox 35">
              <a:extLst>
                <a:ext uri="{FF2B5EF4-FFF2-40B4-BE49-F238E27FC236}">
                  <a16:creationId xmlns:a16="http://schemas.microsoft.com/office/drawing/2014/main" id="{8C68D9BA-03B3-6FDB-684C-1AEF1EC97D67}"/>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37" name="TextBox 36">
              <a:extLst>
                <a:ext uri="{FF2B5EF4-FFF2-40B4-BE49-F238E27FC236}">
                  <a16:creationId xmlns:a16="http://schemas.microsoft.com/office/drawing/2014/main" id="{ECA8538A-FEBA-0A7B-D562-FBAD11851ECC}"/>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9159AC4-557E-3CFC-D141-D74AC5CB1CE7}"/>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39" name="TextBox 38">
              <a:extLst>
                <a:ext uri="{FF2B5EF4-FFF2-40B4-BE49-F238E27FC236}">
                  <a16:creationId xmlns:a16="http://schemas.microsoft.com/office/drawing/2014/main" id="{8E1D0E75-8225-8C5E-B107-E016A85ECEDC}"/>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40" name="TextBox 39">
              <a:extLst>
                <a:ext uri="{FF2B5EF4-FFF2-40B4-BE49-F238E27FC236}">
                  <a16:creationId xmlns:a16="http://schemas.microsoft.com/office/drawing/2014/main" id="{3838D9F9-32ED-B34B-D9EF-13E2E4AB8EB5}"/>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41" name="TextBox 40">
              <a:extLst>
                <a:ext uri="{FF2B5EF4-FFF2-40B4-BE49-F238E27FC236}">
                  <a16:creationId xmlns:a16="http://schemas.microsoft.com/office/drawing/2014/main" id="{80905116-A11C-21F2-38A9-DC681AE1663C}"/>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42" name="TextBox 41">
              <a:extLst>
                <a:ext uri="{FF2B5EF4-FFF2-40B4-BE49-F238E27FC236}">
                  <a16:creationId xmlns:a16="http://schemas.microsoft.com/office/drawing/2014/main" id="{0F9F28EA-1E77-4D37-13E9-27E579DD65DE}"/>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B2748D6D-648E-C6F5-B84E-47297EDD7B1C}"/>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45" name="TextBox 44">
              <a:extLst>
                <a:ext uri="{FF2B5EF4-FFF2-40B4-BE49-F238E27FC236}">
                  <a16:creationId xmlns:a16="http://schemas.microsoft.com/office/drawing/2014/main" id="{7FD7FD8C-52BC-0E62-BE3D-1673A5897A18}"/>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46" name="TextBox 45">
              <a:extLst>
                <a:ext uri="{FF2B5EF4-FFF2-40B4-BE49-F238E27FC236}">
                  <a16:creationId xmlns:a16="http://schemas.microsoft.com/office/drawing/2014/main" id="{AF0D24BA-99C4-BC9B-6792-37E446349B6E}"/>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47" name="TextBox 46">
              <a:extLst>
                <a:ext uri="{FF2B5EF4-FFF2-40B4-BE49-F238E27FC236}">
                  <a16:creationId xmlns:a16="http://schemas.microsoft.com/office/drawing/2014/main" id="{CF019C59-C8EB-D51E-AAE7-CAC79C7852D0}"/>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48" name="TextBox 47">
              <a:extLst>
                <a:ext uri="{FF2B5EF4-FFF2-40B4-BE49-F238E27FC236}">
                  <a16:creationId xmlns:a16="http://schemas.microsoft.com/office/drawing/2014/main" id="{8E5CC809-7B1E-DFC3-D680-EF2C9157555A}"/>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49" name="TextBox 48">
              <a:extLst>
                <a:ext uri="{FF2B5EF4-FFF2-40B4-BE49-F238E27FC236}">
                  <a16:creationId xmlns:a16="http://schemas.microsoft.com/office/drawing/2014/main" id="{D720C4BA-D11E-E523-5F4D-0E2D6562C835}"/>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50" name="TextBox 49">
              <a:extLst>
                <a:ext uri="{FF2B5EF4-FFF2-40B4-BE49-F238E27FC236}">
                  <a16:creationId xmlns:a16="http://schemas.microsoft.com/office/drawing/2014/main" id="{06C1AE77-5D32-6140-E947-6AC21A731F70}"/>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51" name="TextBox 50">
              <a:extLst>
                <a:ext uri="{FF2B5EF4-FFF2-40B4-BE49-F238E27FC236}">
                  <a16:creationId xmlns:a16="http://schemas.microsoft.com/office/drawing/2014/main" id="{F41E88BC-AA1C-FBAE-2762-175F60DD8D56}"/>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52" name="TextBox 51">
            <a:extLst>
              <a:ext uri="{FF2B5EF4-FFF2-40B4-BE49-F238E27FC236}">
                <a16:creationId xmlns:a16="http://schemas.microsoft.com/office/drawing/2014/main" id="{D3B97AF2-5882-133A-7183-61ADE2B85779}"/>
              </a:ext>
            </a:extLst>
          </p:cNvPr>
          <p:cNvSpPr txBox="1"/>
          <p:nvPr/>
        </p:nvSpPr>
        <p:spPr>
          <a:xfrm>
            <a:off x="8511223" y="5442667"/>
            <a:ext cx="3721662"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sp>
        <p:nvSpPr>
          <p:cNvPr id="53" name="TextBox 52">
            <a:extLst>
              <a:ext uri="{FF2B5EF4-FFF2-40B4-BE49-F238E27FC236}">
                <a16:creationId xmlns:a16="http://schemas.microsoft.com/office/drawing/2014/main" id="{084A3DAD-4D80-877A-3738-CC9763F53D4A}"/>
              </a:ext>
            </a:extLst>
          </p:cNvPr>
          <p:cNvSpPr txBox="1"/>
          <p:nvPr/>
        </p:nvSpPr>
        <p:spPr>
          <a:xfrm>
            <a:off x="9559652" y="642601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61407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the different non-naïve CD8 cell populations’ epigenetic profiles differ in T1D patients, and how does this relate to motivating data from TN10?</a:t>
            </a:r>
          </a:p>
          <a:p>
            <a:pPr marL="457200" indent="-457200">
              <a:buFont typeface="+mj-lt"/>
              <a:buAutoNum type="arabicPeriod"/>
            </a:pPr>
            <a:endParaRPr lang="en-US" dirty="0"/>
          </a:p>
          <a:p>
            <a:pPr marL="457200" indent="-457200">
              <a:buFont typeface="+mj-lt"/>
              <a:buAutoNum type="arabicPeriod"/>
            </a:pPr>
            <a:r>
              <a:rPr lang="en-US" dirty="0"/>
              <a:t>What insights can we gain into CD8 TEM differentiation paths, and how does this relate to (breakdown of) tolerance?</a:t>
            </a:r>
          </a:p>
        </p:txBody>
      </p:sp>
    </p:spTree>
    <p:extLst>
      <p:ext uri="{BB962C8B-B14F-4D97-AF65-F5344CB8AC3E}">
        <p14:creationId xmlns:p14="http://schemas.microsoft.com/office/powerpoint/2010/main" val="1311606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10 recent onset T1D patients (6R, 4NR)</a:t>
            </a:r>
          </a:p>
        </p:txBody>
      </p:sp>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28059" y="1919288"/>
            <a:ext cx="7981766" cy="4487046"/>
          </a:xfrm>
          <a:prstGeom prst="rect">
            <a:avLst/>
          </a:prstGeom>
        </p:spPr>
      </p:pic>
    </p:spTree>
    <p:extLst>
      <p:ext uri="{BB962C8B-B14F-4D97-AF65-F5344CB8AC3E}">
        <p14:creationId xmlns:p14="http://schemas.microsoft.com/office/powerpoint/2010/main" val="352311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rmAutofit fontScale="90000"/>
          </a:bodyPr>
          <a:lstStyle/>
          <a:p>
            <a:r>
              <a:rPr lang="en-US" dirty="0">
                <a:solidFill>
                  <a:srgbClr val="FF0000"/>
                </a:solidFill>
              </a:rPr>
              <a:t>Epigenetic profiles of non-naïve CD8s from responders and non-responders to teplizumab are not distinct</a:t>
            </a:r>
          </a:p>
        </p:txBody>
      </p:sp>
      <p:sp>
        <p:nvSpPr>
          <p:cNvPr id="5" name="TextBox 4">
            <a:extLst>
              <a:ext uri="{FF2B5EF4-FFF2-40B4-BE49-F238E27FC236}">
                <a16:creationId xmlns:a16="http://schemas.microsoft.com/office/drawing/2014/main" id="{2F98875E-0443-6486-B195-E013F89D2F7E}"/>
              </a:ext>
            </a:extLst>
          </p:cNvPr>
          <p:cNvSpPr txBox="1"/>
          <p:nvPr/>
        </p:nvSpPr>
        <p:spPr>
          <a:xfrm>
            <a:off x="3289610" y="3668751"/>
            <a:ext cx="6075509" cy="923330"/>
          </a:xfrm>
          <a:prstGeom prst="rect">
            <a:avLst/>
          </a:prstGeom>
          <a:noFill/>
        </p:spPr>
        <p:txBody>
          <a:bodyPr wrap="none" rtlCol="0">
            <a:spAutoFit/>
          </a:bodyPr>
          <a:lstStyle/>
          <a:p>
            <a:r>
              <a:rPr lang="en-US" dirty="0">
                <a:solidFill>
                  <a:srgbClr val="FF0000"/>
                </a:solidFill>
              </a:rPr>
              <a:t>UMAPs/PCAs from not just 1-2 but also 1-3, 2-3, 1-4, 2-4, 3-4…</a:t>
            </a:r>
          </a:p>
          <a:p>
            <a:r>
              <a:rPr lang="en-US" dirty="0">
                <a:solidFill>
                  <a:srgbClr val="FF0000"/>
                </a:solidFill>
              </a:rPr>
              <a:t>Table summarizing # of sig peaks up/down in R/NR in each sort</a:t>
            </a:r>
          </a:p>
          <a:p>
            <a:r>
              <a:rPr lang="en-US" dirty="0">
                <a:solidFill>
                  <a:srgbClr val="FF0000"/>
                </a:solidFill>
              </a:rPr>
              <a:t>VP from R vs. NR across all 5 sorts?</a:t>
            </a:r>
          </a:p>
        </p:txBody>
      </p:sp>
    </p:spTree>
    <p:extLst>
      <p:ext uri="{BB962C8B-B14F-4D97-AF65-F5344CB8AC3E}">
        <p14:creationId xmlns:p14="http://schemas.microsoft.com/office/powerpoint/2010/main" val="200080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3" name="Picture 2">
            <a:extLst>
              <a:ext uri="{FF2B5EF4-FFF2-40B4-BE49-F238E27FC236}">
                <a16:creationId xmlns:a16="http://schemas.microsoft.com/office/drawing/2014/main" id="{7B07A5B2-F8A5-96E8-06E9-3269F5A974E7}"/>
              </a:ext>
            </a:extLst>
          </p:cNvPr>
          <p:cNvPicPr>
            <a:picLocks noChangeAspect="1"/>
          </p:cNvPicPr>
          <p:nvPr/>
        </p:nvPicPr>
        <p:blipFill>
          <a:blip r:embed="rId3"/>
          <a:stretch>
            <a:fillRect/>
          </a:stretch>
        </p:blipFill>
        <p:spPr>
          <a:xfrm>
            <a:off x="2301178" y="1919288"/>
            <a:ext cx="7188200" cy="4673600"/>
          </a:xfrm>
          <a:prstGeom prst="rect">
            <a:avLst/>
          </a:prstGeom>
        </p:spPr>
      </p:pic>
    </p:spTree>
    <p:extLst>
      <p:ext uri="{BB962C8B-B14F-4D97-AF65-F5344CB8AC3E}">
        <p14:creationId xmlns:p14="http://schemas.microsoft.com/office/powerpoint/2010/main" val="1061514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26609</TotalTime>
  <Words>3735</Words>
  <Application>Microsoft Macintosh PowerPoint</Application>
  <PresentationFormat>Widescreen</PresentationFormat>
  <Paragraphs>397</Paragraphs>
  <Slides>42</Slides>
  <Notes>42</Notes>
  <HiddenSlides>2</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7" baseType="lpstr">
      <vt:lpstr>-webkit-standard</vt:lpstr>
      <vt:lpstr>AdvPSA183</vt:lpstr>
      <vt:lpstr>Aptos</vt:lpstr>
      <vt:lpstr>Arial</vt:lpstr>
      <vt:lpstr>Calibri</vt:lpstr>
      <vt:lpstr>Calibri Light</vt:lpstr>
      <vt:lpstr>Cambria</vt:lpstr>
      <vt:lpstr>ElsevierGulliver</vt:lpstr>
      <vt:lpstr>Georgia</vt:lpstr>
      <vt:lpstr>Lucida Grande</vt:lpstr>
      <vt:lpstr>Menlo</vt:lpstr>
      <vt:lpstr>Times New Roman</vt:lpstr>
      <vt:lpstr>Wingdings</vt:lpstr>
      <vt:lpstr>Office Theme</vt:lpstr>
      <vt:lpstr>Prism 10</vt:lpstr>
      <vt:lpstr>Better defining non-naïve CD8 subsets in teplizumab-treated T1D subjects using ATAC-seq: epigenetics &amp; mitochondrial variants</vt:lpstr>
      <vt:lpstr>Acknowledgements</vt:lpstr>
      <vt:lpstr>Outline</vt:lpstr>
      <vt:lpstr>T cell exhaustion results from chronic antigen stimulation, inability to fully clear antigen; TIGIT+KLRG1+ (exhausted-like) non-naïve CD8 frequency positively associates with outcome in T1D (TN10)</vt:lpstr>
      <vt:lpstr>CD127 (IL7R) levels in CD8 TEMRAs predict response to teplizumab &amp; frequency of TIGIT-KLRG1+CD127+ (cluster 3) negatively associates with outcome (TN10)</vt:lpstr>
      <vt:lpstr>PowerPoint Presentation</vt:lpstr>
      <vt:lpstr>Bulk ATACseq of non-naive CD8 populations from PBMCs in 10 recent onset T1D patients (6R, 4NR)</vt:lpstr>
      <vt:lpstr>Epigenetic profiles of non-naïve CD8s from responders and non-responders to teplizumab are not distinct</vt:lpstr>
      <vt:lpstr>Epigenetic profiles of different non-naive CD8 populations are distinct</vt:lpstr>
      <vt:lpstr>Summary of accessibility differences between different sorts</vt:lpstr>
      <vt:lpstr>Haven’t found any gene set strongly differentially accessible between non-exhausted CD127+ and DP CD127+</vt:lpstr>
      <vt:lpstr>Peaks more accessible in CD127+s than DNs are enriched for JAK/STAT gene set</vt:lpstr>
      <vt:lpstr>Progenitor Tex gene set less accessible in DP CD57+, terminal/effector Tex gene set more accessible in sorts later in hypothesized lineage path</vt:lpstr>
      <vt:lpstr>Looking for complementary results in RNAseq of non-naïve CD8s from T1D patients (TN10)</vt:lpstr>
      <vt:lpstr>Over pseudotime, progenitor Tex gene set expression ~decreases &amp; terminal/effector Tex &amp; cytotoxicity gene sets’ expressions increase (TN10)</vt:lpstr>
      <vt:lpstr>Homer slide in main if I can fit it into story for DPs and/or CD127s/DN…</vt:lpstr>
      <vt:lpstr>PD-1+ and CD57+ Tex populations share a common lineage, population fluidity (TN10)</vt:lpstr>
      <vt:lpstr>Mitochondrial DNA mutations have been used to trace lineages in hematopoietic cells</vt:lpstr>
      <vt:lpstr>~5-15% of reads map to mitochondrial genome, similar levels across cell sorts</vt:lpstr>
      <vt:lpstr>Using VarScan to identify mitochondrial single-nucleotide variants</vt:lpstr>
      <vt:lpstr>Identifying mitochondrial single-nucleotide variants from mitocondrial-mapping bulk ATACseq reads</vt:lpstr>
      <vt:lpstr>Accumulated over cell divisions, MT SNVs can provide directionality in a differentiation pathway</vt:lpstr>
      <vt:lpstr>Conclusions</vt:lpstr>
      <vt:lpstr>Model lineages &amp; connections to tolerance</vt:lpstr>
      <vt:lpstr>Next steps</vt:lpstr>
      <vt:lpstr>Extra slides</vt:lpstr>
      <vt:lpstr>CD127 blockade extends diabetes-free intervals in NOD mice</vt:lpstr>
      <vt:lpstr>Full TN10 clustering analyses</vt:lpstr>
      <vt:lpstr>DP CD127+ frequency positively associates with outcome (TN10)</vt:lpstr>
      <vt:lpstr>Epigenetics look very similar across sequencing batches</vt:lpstr>
      <vt:lpstr>Obtaining consensus peaks to serve as features in counts matrix</vt:lpstr>
      <vt:lpstr>JAK/STAT gene set perhaps more accessible in both CD127+ sorts (separate) vs. DN</vt:lpstr>
      <vt:lpstr>DP CD127+ lean to having more accessible peaks near progenitor Tex genes, DP CD127- lean more effector/terminal Tex</vt:lpstr>
      <vt:lpstr>DP CD127+ lean to having more accessible peaks near progenitor Tex genes, both DP CD127- sorts lean more effector/terminal Tex</vt:lpstr>
      <vt:lpstr>DP Tex heterogeneity also observed in gene bodies</vt:lpstr>
      <vt:lpstr>Genes with higher coverage in DP CD127+ or lower coverage in DP CD127-</vt:lpstr>
      <vt:lpstr>Purine metabolism set peaks more accessible in DP CD127+ than DP CD127- CD8s</vt:lpstr>
      <vt:lpstr>Purine metabolism peaks more accessible in DP CD127+ than both DP CD127- CD8 sorts</vt:lpstr>
      <vt:lpstr>Some purine metabolism genes more accessible in DP CD127+ than DP CD127- CD8s</vt:lpstr>
      <vt:lpstr>Purine metabolism gene set also up in CD127+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5802</cp:revision>
  <dcterms:created xsi:type="dcterms:W3CDTF">2023-09-15T17:40:02Z</dcterms:created>
  <dcterms:modified xsi:type="dcterms:W3CDTF">2024-10-07T23:06:32Z</dcterms:modified>
</cp:coreProperties>
</file>